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55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BB215D-8F6D-E643-B3C6-080157A22E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5268CA5-CDDD-4647-940D-E3E7B9DB66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5343ADB-D67B-A342-9872-DC511B5BB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9F1C-E348-204A-8B84-4C062E98DC09}" type="datetimeFigureOut">
              <a:rPr lang="en-US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029041-9566-434C-AAE2-2F71759D6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1DA9A5-A86D-B247-9E60-7722E0A20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B590-6930-ED49-8387-EBD1F118E26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99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E69D79-7C4F-B54C-9A2A-F55425705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8DFBBF6-998C-7A48-8FD4-C466A560C3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B02583-FEFC-EB48-9752-76BC2814E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9F1C-E348-204A-8B84-4C062E98DC09}" type="datetimeFigureOut">
              <a:rPr lang="en-US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678933-3958-A547-A24F-3E0D35F54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7EB247-21A0-DD47-9B2E-B7ACEDE6D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B590-6930-ED49-8387-EBD1F118E26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10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4363E7C-EE2C-AB42-A8F5-8B5D7179AF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50C86B8-7350-C943-B6DB-941191575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B96F26-B2A5-6C48-AD92-269BB2D2D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9F1C-E348-204A-8B84-4C062E98DC09}" type="datetimeFigureOut">
              <a:rPr lang="en-US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20BDF9-03BB-C94D-BADE-232816EFF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CEDAF8-C0E5-CF46-B777-2989410BC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B590-6930-ED49-8387-EBD1F118E26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CB1FED-660D-4143-BFD2-45AAC3E7C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272940-6075-7149-8245-3A9C77791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BDA8D3D-1056-4C42-9636-EE1E7D9EA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9F1C-E348-204A-8B84-4C062E98DC09}" type="datetimeFigureOut">
              <a:rPr lang="en-US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29CB54-5422-4448-9C5F-DDA4D9D0A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C5E3AE-A636-A240-B7D4-BE3D65623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B590-6930-ED49-8387-EBD1F118E26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64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EA2B3F-C559-164C-A1ED-709E5CFBC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88D0BC3-AC51-C546-9993-2B90A8744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6E845EA-D4D3-A14E-BC23-7437C2CCC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9F1C-E348-204A-8B84-4C062E98DC09}" type="datetimeFigureOut">
              <a:rPr lang="en-US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0EAB58E-6DDB-CC48-A2F2-59348B60D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B56D094-2B73-C14D-B9A3-4D53EF2FF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B590-6930-ED49-8387-EBD1F118E26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718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98466F-8A2E-0B40-A595-4E61B5072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A31236-5D1D-5D4E-992A-23D6F26C9A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1578C4A-8556-904B-9024-16E5425CA7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0CB994D-42F6-B041-96D5-0C8EBDE91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9F1C-E348-204A-8B84-4C062E98DC09}" type="datetimeFigureOut">
              <a:rPr lang="en-US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6D05AB3-A3EB-004D-AFFE-D6CACFA82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03EEB0D-A43D-FA45-8D72-80D280F39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B590-6930-ED49-8387-EBD1F118E26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0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B8FA67-3DE5-D644-BD2C-64E750FDB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2353025-FFD5-4C4B-9E31-08451FB2C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150A7EA-DA4E-674F-97D6-21EBCD97F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100F6BA-C808-7241-A57E-1AE208E3E0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06C9CC8-688C-374A-ADA9-4FD7AEC572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07E36D3-2BDD-7046-AAD1-AC67C3AFC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9F1C-E348-204A-8B84-4C062E98DC09}" type="datetimeFigureOut">
              <a:rPr lang="en-US"/>
              <a:t>5/4/2020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61FBA36-10AD-894F-98F7-0F4D9FF30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09C1982-1CB5-514E-84DB-8452E12B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B590-6930-ED49-8387-EBD1F118E26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14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760825-E69B-5E4C-90EA-A766E5AA3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03A543D-E0E7-0845-84DD-482334D0D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9F1C-E348-204A-8B84-4C062E98DC09}" type="datetimeFigureOut">
              <a:rPr lang="en-US"/>
              <a:t>5/4/2020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DFA5173-CA63-C941-ACD2-925ECC694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77E9D8F-7CD1-274C-A8A6-1856F728E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B590-6930-ED49-8387-EBD1F118E26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55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EDE1C27-9540-F847-B458-8FA982007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9F1C-E348-204A-8B84-4C062E98DC09}" type="datetimeFigureOut">
              <a:rPr lang="en-US"/>
              <a:t>5/4/2020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4235D0F-FA25-2B4E-A740-FBAF46DBD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9923F61-453C-1549-B304-A8B84CA24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B590-6930-ED49-8387-EBD1F118E26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32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51787C-4808-474A-88C5-688BAFD40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B547F6-8673-4E45-9FE7-B54010377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6A14B39-8BEC-FA4F-9F22-58025DF22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7B0B3EE-EF51-4141-ABE7-3B02E7BA5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9F1C-E348-204A-8B84-4C062E98DC09}" type="datetimeFigureOut">
              <a:rPr lang="en-US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406F740-E66C-B34E-B781-A809EF25C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E02AC82-E5FB-5442-AAFD-B5DB63932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B590-6930-ED49-8387-EBD1F118E26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230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22A5ED-9838-FE40-9D46-71CCEC7B8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A02D874-6107-6044-95B6-17D72B5021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21E3245-C592-494A-BA49-1A9E5DBCB3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559AA4D-332F-9A44-ABE8-FB5EDA1DE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9F1C-E348-204A-8B84-4C062E98DC09}" type="datetimeFigureOut">
              <a:rPr lang="en-US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74B6E08-BBA1-6B4A-B540-D88113A31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A123E00-E2EE-4640-8EDD-679E57509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B590-6930-ED49-8387-EBD1F118E26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59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4E07730-F7AF-5A40-8F94-FCF0ED802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A2EB602-BBDA-1546-AD33-6DBFC6FAA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D5F12CA-6CB4-1444-92CD-6B095A219F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99F1C-E348-204A-8B84-4C062E98DC09}" type="datetimeFigureOut">
              <a:rPr lang="en-US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07D03E-C6BC-4C4E-88BF-9D939C1466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3F5CC0-64B6-3240-B4F6-4F4B53E93A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2B590-6930-ED49-8387-EBD1F118E26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35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E430A3-26E0-4A48-93F4-6F6583E7AE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3027760"/>
          </a:xfrm>
        </p:spPr>
        <p:txBody>
          <a:bodyPr>
            <a:normAutofit fontScale="90000"/>
          </a:bodyPr>
          <a:lstStyle/>
          <a:p>
            <a:r>
              <a:rPr lang="en-US" b="1"/>
              <a:t>Purnea college Purnea</a:t>
            </a:r>
            <a:br>
              <a:rPr lang="en-US" b="1"/>
            </a:br>
            <a:r>
              <a:rPr lang="en-US" b="1"/>
              <a:t> Purnea University Purnea</a:t>
            </a:r>
            <a:br>
              <a:rPr lang="en-US" b="1"/>
            </a:br>
            <a:r>
              <a:rPr lang="en-US" b="1"/>
              <a:t> department of philosophy</a:t>
            </a:r>
            <a:br>
              <a:rPr lang="en-US" b="1"/>
            </a:br>
            <a:r>
              <a:rPr lang="en-US" b="1"/>
              <a:t> date- </a:t>
            </a:r>
            <a:r>
              <a:rPr lang="en-IN" b="1"/>
              <a:t>25</a:t>
            </a:r>
            <a:r>
              <a:rPr lang="en-US" b="1"/>
              <a:t>/</a:t>
            </a:r>
            <a:r>
              <a:rPr lang="en-IN" b="1"/>
              <a:t>0</a:t>
            </a:r>
            <a:r>
              <a:rPr lang="en-GB" b="1"/>
              <a:t>4/</a:t>
            </a:r>
            <a:r>
              <a:rPr lang="en-US" b="1"/>
              <a:t> 2020</a:t>
            </a:r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6B7A886D-0CDE-FA45-B2BE-AA3891C417C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62766" y="4293858"/>
            <a:ext cx="2847412" cy="2267287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/>
              <a:t>M.A </a:t>
            </a:r>
            <a:r>
              <a:rPr lang="en-GB"/>
              <a:t>Ssemester 2</a:t>
            </a:r>
          </a:p>
          <a:p>
            <a:r>
              <a:rPr lang="en-GB" b="1"/>
              <a:t>CC-05</a:t>
            </a:r>
          </a:p>
          <a:p>
            <a:r>
              <a:rPr lang="en-GB" b="1"/>
              <a:t>Unit – </a:t>
            </a:r>
            <a:r>
              <a:rPr lang="en-IN" b="1"/>
              <a:t>3</a:t>
            </a:r>
            <a:endParaRPr lang="en-GB" b="1"/>
          </a:p>
          <a:p>
            <a:r>
              <a:rPr lang="en-GB" b="1"/>
              <a:t>Lecture - </a:t>
            </a:r>
            <a:r>
              <a:rPr lang="en-IN" b="1"/>
              <a:t>4</a:t>
            </a:r>
            <a:endParaRPr lang="en-GB" b="1"/>
          </a:p>
          <a:p>
            <a:r>
              <a:rPr lang="en-GB" b="1"/>
              <a:t>Western Logic</a:t>
            </a:r>
            <a:endParaRPr lang="en-US" b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4339A15-FEDC-2249-9E49-152909ECC7D1}"/>
              </a:ext>
            </a:extLst>
          </p:cNvPr>
          <p:cNvSpPr txBox="1"/>
          <p:nvPr/>
        </p:nvSpPr>
        <p:spPr>
          <a:xfrm>
            <a:off x="6881832" y="5036067"/>
            <a:ext cx="609897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/>
              <a:t>Dr. Anita Mahto</a:t>
            </a:r>
          </a:p>
          <a:p>
            <a:r>
              <a:rPr lang="en-US" b="1"/>
              <a:t> associate professor</a:t>
            </a:r>
          </a:p>
          <a:p>
            <a:r>
              <a:rPr lang="en-US" sz="1800" b="1"/>
              <a:t> H.O. D P.G.  Department of philosophy </a:t>
            </a:r>
          </a:p>
          <a:p>
            <a:r>
              <a:rPr lang="en-US" b="1"/>
              <a:t> Purnea college Purnea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4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80C9A3-1E32-CE49-B3A6-D486E6517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  </a:t>
            </a:r>
            <a:r>
              <a:rPr lang="en-IN" sz="4000" b="1" i="1"/>
              <a:t>Mediate Inference – Pure Categorical syllogism</a:t>
            </a:r>
            <a:endParaRPr lang="en-US" sz="4000" b="1" i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C6A044-56AA-464C-AB44-49AFEAE8B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4521"/>
            <a:ext cx="10515600" cy="4351338"/>
          </a:xfrm>
        </p:spPr>
        <p:txBody>
          <a:bodyPr vert="horz" anchor="ctr">
            <a:normAutofit/>
          </a:bodyPr>
          <a:lstStyle/>
          <a:p>
            <a:r>
              <a:rPr lang="en-IN" sz="3200"/>
              <a:t>Mediate Inference उस अनुमान को कहते हैं जिसमें एक से अधिक आधार वाक्यों से निष्कर्ष निकाला जाता है । Syllogism (न्याय) उस अनुमान का एक मौलिक रूप है । </a:t>
            </a:r>
          </a:p>
          <a:p>
            <a:pPr marL="0" indent="0">
              <a:buNone/>
            </a:pPr>
            <a:r>
              <a:rPr lang="en-IN" sz="3200"/>
              <a:t>           Syllogism दो प्रकार के होते हैं  ----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200"/>
              <a:t>     Pure categorical syllogism 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200"/>
              <a:t>     Mixed syllogism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2281713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8FA480-A20F-B840-B431-43206D9C8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/>
              <a:t>    Pure categorican Syllogism </a:t>
            </a:r>
            <a:endParaRPr lang="en-US" b="1" i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F118E5-C0D8-954F-980E-87340BC7D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  <a:p>
            <a:r>
              <a:rPr lang="en-IN"/>
              <a:t>Syllogism deductive mediate inference का वह रूप है जिसमें दो आधार वाक्यों से निष्कर्ष निकालना जाता है </a:t>
            </a:r>
          </a:p>
          <a:p>
            <a:pPr marL="0" indent="0">
              <a:buNone/>
            </a:pPr>
            <a:r>
              <a:rPr lang="en-IN"/>
              <a:t>       जैसे ----</a:t>
            </a:r>
          </a:p>
          <a:p>
            <a:pPr marL="0" indent="0">
              <a:buNone/>
            </a:pPr>
            <a:r>
              <a:rPr lang="en-IN"/>
              <a:t>                          All Men are mortal .   -  Premises .</a:t>
            </a:r>
          </a:p>
          <a:p>
            <a:pPr marL="0" indent="0">
              <a:buNone/>
            </a:pPr>
            <a:r>
              <a:rPr lang="en-IN"/>
              <a:t>                          Ram is a man .              - Premises. </a:t>
            </a:r>
          </a:p>
          <a:p>
            <a:pPr marL="0" indent="0">
              <a:buNone/>
            </a:pPr>
            <a:r>
              <a:rPr lang="en-IN"/>
              <a:t>                     :.   Ram is mortal .             - Conclusion.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26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E009B1-0145-074E-A12C-D6D0512CC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i="1"/>
              <a:t> Ten rules of pure categorical syllogism - </a:t>
            </a:r>
            <a:endParaRPr lang="en-US" b="1" i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D7C49B-43EE-6744-89EC-B51D3A77D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/>
              <a:t> Every syllogism must have three and and only three terms.</a:t>
            </a:r>
          </a:p>
          <a:p>
            <a:pPr marL="0" indent="0">
              <a:buNone/>
            </a:pPr>
            <a:r>
              <a:rPr lang="en-IN"/>
              <a:t>        Major term, minor term , and middle term </a:t>
            </a:r>
          </a:p>
          <a:p>
            <a:pPr marL="0" indent="0">
              <a:buNone/>
            </a:pPr>
            <a:r>
              <a:rPr lang="en-IN" sz="4400" i="1"/>
              <a:t>      Violation of the rule –</a:t>
            </a:r>
          </a:p>
          <a:p>
            <a:pPr marL="0" indent="0">
              <a:buNone/>
            </a:pPr>
            <a:r>
              <a:rPr lang="en-IN"/>
              <a:t>         इस नियम  को हम तब तोड़ देते हैं जबकि तीन के बदले चार पद ले लेते हैं,                                    जिसे ‘fallacy of four term’ कहते हैं ।</a:t>
            </a:r>
          </a:p>
          <a:p>
            <a:pPr marL="0" indent="0">
              <a:buNone/>
            </a:pPr>
            <a:r>
              <a:rPr lang="en-IN"/>
              <a:t>          fallacy of four term -</a:t>
            </a:r>
            <a:r>
              <a:rPr lang="en-IN" i="1"/>
              <a:t>  (</a:t>
            </a:r>
            <a:r>
              <a:rPr lang="en-IN"/>
              <a:t>a) ambiguous middle term </a:t>
            </a:r>
          </a:p>
          <a:p>
            <a:pPr marL="0" indent="0">
              <a:buNone/>
            </a:pPr>
            <a:r>
              <a:rPr lang="en-IN"/>
              <a:t>                                                 (b) ambiguous major term  </a:t>
            </a:r>
          </a:p>
          <a:p>
            <a:pPr marL="0" indent="0">
              <a:buNone/>
            </a:pPr>
            <a:r>
              <a:rPr lang="en-IN"/>
              <a:t>                                                 (c) ambiguous minor term</a:t>
            </a: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4015636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6D09A3-50B8-DC47-ABCD-FEFDCFD9C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7873" y="241218"/>
            <a:ext cx="10595017" cy="6382987"/>
          </a:xfrm>
        </p:spPr>
        <p:txBody>
          <a:bodyPr anchor="ctr">
            <a:normAutofit/>
          </a:bodyPr>
          <a:lstStyle/>
          <a:p>
            <a:endParaRPr lang="en-IN" sz="3200"/>
          </a:p>
          <a:p>
            <a:pPr marL="0" indent="0">
              <a:buNone/>
            </a:pPr>
            <a:r>
              <a:rPr lang="en-IN" sz="3200"/>
              <a:t> 2 Every syllogism Must have three and only three propositions</a:t>
            </a:r>
          </a:p>
          <a:p>
            <a:pPr marL="0" indent="0">
              <a:buNone/>
            </a:pPr>
            <a:r>
              <a:rPr lang="en-IN" sz="3200"/>
              <a:t>        Major premise </a:t>
            </a:r>
          </a:p>
          <a:p>
            <a:pPr marL="0" indent="0">
              <a:buNone/>
            </a:pPr>
            <a:r>
              <a:rPr lang="en-IN" sz="3200"/>
              <a:t>        Minor premise</a:t>
            </a:r>
          </a:p>
          <a:p>
            <a:pPr marL="0" indent="0">
              <a:buNone/>
            </a:pPr>
            <a:r>
              <a:rPr lang="en-IN" sz="3200"/>
              <a:t>        conclusion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530780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44DDFF-8CAE-9142-B2B6-361E89E90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8101"/>
            <a:ext cx="10515600" cy="5638862"/>
          </a:xfrm>
        </p:spPr>
        <p:txBody>
          <a:bodyPr/>
          <a:lstStyle/>
          <a:p>
            <a:pPr marL="0" indent="0">
              <a:buNone/>
            </a:pPr>
            <a:r>
              <a:rPr lang="en-IN"/>
              <a:t>  </a:t>
            </a:r>
          </a:p>
          <a:p>
            <a:pPr marL="0" indent="0">
              <a:buNone/>
            </a:pPr>
            <a:r>
              <a:rPr lang="en-IN"/>
              <a:t> 3  The middle term must be distributed at least once.</a:t>
            </a:r>
          </a:p>
          <a:p>
            <a:pPr marL="0" indent="0">
              <a:buNone/>
            </a:pPr>
            <a:r>
              <a:rPr lang="en-IN"/>
              <a:t>              Violation of this rule – </a:t>
            </a:r>
          </a:p>
          <a:p>
            <a:pPr marL="0" indent="0">
              <a:buNone/>
            </a:pPr>
            <a:r>
              <a:rPr lang="en-IN"/>
              <a:t>       Fallacy of  undistributed middle term</a:t>
            </a:r>
          </a:p>
          <a:p>
            <a:pPr marL="514350" indent="-514350">
              <a:buAutoNum type="arabicPeriod" startAt="4"/>
            </a:pPr>
            <a:r>
              <a:rPr lang="en-IN"/>
              <a:t>No term should be distributed in the conclusion if it is not   </a:t>
            </a:r>
          </a:p>
          <a:p>
            <a:pPr marL="0" indent="0">
              <a:buNone/>
            </a:pPr>
            <a:r>
              <a:rPr lang="en-IN"/>
              <a:t>     distributed in the premise </a:t>
            </a:r>
          </a:p>
          <a:p>
            <a:pPr marL="0" indent="0">
              <a:buNone/>
            </a:pPr>
            <a:r>
              <a:rPr lang="en-IN"/>
              <a:t>              Violation of this rule – </a:t>
            </a:r>
          </a:p>
          <a:p>
            <a:pPr marL="0" indent="0">
              <a:buNone/>
            </a:pPr>
            <a:r>
              <a:rPr lang="en-IN"/>
              <a:t>             a . The fallacy of illicit major term.</a:t>
            </a:r>
          </a:p>
          <a:p>
            <a:pPr marL="0" indent="0">
              <a:buNone/>
            </a:pPr>
            <a:r>
              <a:rPr lang="en-IN"/>
              <a:t>             b.  The fallacy of illicit minor term.</a:t>
            </a:r>
          </a:p>
          <a:p>
            <a:pPr marL="0" indent="0">
              <a:buNone/>
            </a:pPr>
            <a:r>
              <a:rPr lang="en-IN"/>
              <a:t>               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57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B2296B-67D6-0B49-AA76-4658E99D7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2549"/>
            <a:ext cx="10515600" cy="582441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IN"/>
              <a:t>5. If both the premises be negative , no valid conclusion can be drawn.</a:t>
            </a:r>
          </a:p>
          <a:p>
            <a:pPr marL="0" indent="0">
              <a:buNone/>
            </a:pPr>
            <a:r>
              <a:rPr lang="en-IN"/>
              <a:t> 6. If either premise be negative, the conclusion must be negative.</a:t>
            </a:r>
          </a:p>
          <a:p>
            <a:pPr marL="0" indent="0">
              <a:buNone/>
            </a:pPr>
            <a:r>
              <a:rPr lang="en-IN"/>
              <a:t>7.  If both  the premises be affirmative the conclusion must be</a:t>
            </a:r>
          </a:p>
          <a:p>
            <a:pPr marL="0" indent="0">
              <a:buNone/>
            </a:pPr>
            <a:r>
              <a:rPr lang="en-IN"/>
              <a:t>      affirmative.</a:t>
            </a:r>
          </a:p>
          <a:p>
            <a:pPr marL="0" indent="0">
              <a:buNone/>
            </a:pPr>
            <a:r>
              <a:rPr lang="en-IN"/>
              <a:t>8 .   If both the premises be particular , no valid conclusion can be </a:t>
            </a:r>
          </a:p>
          <a:p>
            <a:pPr marL="0" indent="0">
              <a:buNone/>
            </a:pPr>
            <a:r>
              <a:rPr lang="en-IN"/>
              <a:t>       drawn. </a:t>
            </a:r>
          </a:p>
          <a:p>
            <a:pPr marL="514350" indent="-514350">
              <a:buAutoNum type="arabicPeriod" startAt="9"/>
            </a:pPr>
            <a:r>
              <a:rPr lang="en-IN"/>
              <a:t>If either premise be particular, the conclusion must be particular.</a:t>
            </a:r>
          </a:p>
          <a:p>
            <a:pPr marL="514350" indent="-514350">
              <a:buAutoNum type="arabicPeriod" startAt="9"/>
            </a:pPr>
            <a:r>
              <a:rPr lang="en-IN"/>
              <a:t> If the major permise be  particular and minor negative ,no valid conclusion can be drawn.</a:t>
            </a:r>
          </a:p>
        </p:txBody>
      </p:sp>
    </p:spTree>
    <p:extLst>
      <p:ext uri="{BB962C8B-B14F-4D97-AF65-F5344CB8AC3E}">
        <p14:creationId xmlns:p14="http://schemas.microsoft.com/office/powerpoint/2010/main" val="2209093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411</Words>
  <Application>Microsoft Office PowerPoint</Application>
  <PresentationFormat>Custom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Purnea college Purnea  Purnea University Purnea  department of philosophy  date- 25/04/ 2020</vt:lpstr>
      <vt:lpstr>  Mediate Inference – Pure Categorical syllogism</vt:lpstr>
      <vt:lpstr>    Pure categorican Syllogism </vt:lpstr>
      <vt:lpstr> Ten rules of pure categorical syllogism -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User</dc:creator>
  <cp:lastModifiedBy>User</cp:lastModifiedBy>
  <cp:revision>7</cp:revision>
  <dcterms:created xsi:type="dcterms:W3CDTF">2020-04-23T12:04:30Z</dcterms:created>
  <dcterms:modified xsi:type="dcterms:W3CDTF">2020-05-04T14:42:35Z</dcterms:modified>
</cp:coreProperties>
</file>